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5"/>
  </p:notesMasterIdLst>
  <p:sldIdLst>
    <p:sldId id="292" r:id="rId5"/>
    <p:sldId id="257" r:id="rId6"/>
    <p:sldId id="343" r:id="rId7"/>
    <p:sldId id="344" r:id="rId8"/>
    <p:sldId id="345" r:id="rId9"/>
    <p:sldId id="347" r:id="rId10"/>
    <p:sldId id="348" r:id="rId11"/>
    <p:sldId id="349" r:id="rId12"/>
    <p:sldId id="350" r:id="rId13"/>
    <p:sldId id="342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40" userDrawn="1">
          <p15:clr>
            <a:srgbClr val="A4A3A4"/>
          </p15:clr>
        </p15:guide>
        <p15:guide id="2" pos="144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1910"/>
    <a:srgbClr val="223366"/>
    <a:srgbClr val="0000FF"/>
    <a:srgbClr val="0000A8"/>
    <a:srgbClr val="FFD5D5"/>
    <a:srgbClr val="DDE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2CC545-73ED-45BA-A32B-010A51C0AFEE}" v="2" dt="2025-03-28T12:33:22.7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18" y="120"/>
      </p:cViewPr>
      <p:guideLst>
        <p:guide orient="horz" pos="540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52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4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utosh Bhagat" userId="5876c27812ec6134" providerId="LiveId" clId="{FE2CC545-73ED-45BA-A32B-010A51C0AFEE}"/>
    <pc:docChg chg="undo redo custSel modSld">
      <pc:chgData name="Ashutosh Bhagat" userId="5876c27812ec6134" providerId="LiveId" clId="{FE2CC545-73ED-45BA-A32B-010A51C0AFEE}" dt="2025-03-28T12:38:08.661" v="81" actId="1076"/>
      <pc:docMkLst>
        <pc:docMk/>
      </pc:docMkLst>
      <pc:sldChg chg="addSp delSp modSp mod">
        <pc:chgData name="Ashutosh Bhagat" userId="5876c27812ec6134" providerId="LiveId" clId="{FE2CC545-73ED-45BA-A32B-010A51C0AFEE}" dt="2025-03-28T12:24:24.874" v="33" actId="1076"/>
        <pc:sldMkLst>
          <pc:docMk/>
          <pc:sldMk cId="0" sldId="292"/>
        </pc:sldMkLst>
        <pc:spChg chg="add del">
          <ac:chgData name="Ashutosh Bhagat" userId="5876c27812ec6134" providerId="LiveId" clId="{FE2CC545-73ED-45BA-A32B-010A51C0AFEE}" dt="2025-03-28T12:22:53.828" v="11" actId="22"/>
          <ac:spMkLst>
            <pc:docMk/>
            <pc:sldMk cId="0" sldId="292"/>
            <ac:spMk id="4" creationId="{C8948382-F6CF-A42D-2F59-4B5A1410BF3A}"/>
          </ac:spMkLst>
        </pc:spChg>
        <pc:spChg chg="add del">
          <ac:chgData name="Ashutosh Bhagat" userId="5876c27812ec6134" providerId="LiveId" clId="{FE2CC545-73ED-45BA-A32B-010A51C0AFEE}" dt="2025-03-28T12:22:57.536" v="15" actId="22"/>
          <ac:spMkLst>
            <pc:docMk/>
            <pc:sldMk cId="0" sldId="292"/>
            <ac:spMk id="6" creationId="{19B36874-24BC-7BB7-8E9E-012F9D96C53A}"/>
          </ac:spMkLst>
        </pc:spChg>
        <pc:spChg chg="mod">
          <ac:chgData name="Ashutosh Bhagat" userId="5876c27812ec6134" providerId="LiveId" clId="{FE2CC545-73ED-45BA-A32B-010A51C0AFEE}" dt="2025-03-28T12:24:24.874" v="33" actId="1076"/>
          <ac:spMkLst>
            <pc:docMk/>
            <pc:sldMk cId="0" sldId="292"/>
            <ac:spMk id="10" creationId="{813F2107-8C2D-9CA4-CD8E-ECCCD7EBECC8}"/>
          </ac:spMkLst>
        </pc:spChg>
        <pc:spChg chg="add del">
          <ac:chgData name="Ashutosh Bhagat" userId="5876c27812ec6134" providerId="LiveId" clId="{FE2CC545-73ED-45BA-A32B-010A51C0AFEE}" dt="2025-03-28T12:22:59.756" v="19" actId="22"/>
          <ac:spMkLst>
            <pc:docMk/>
            <pc:sldMk cId="0" sldId="292"/>
            <ac:spMk id="11" creationId="{54971C80-EB2A-F06A-D25E-D4BCEE34AB5A}"/>
          </ac:spMkLst>
        </pc:spChg>
        <pc:spChg chg="mod">
          <ac:chgData name="Ashutosh Bhagat" userId="5876c27812ec6134" providerId="LiveId" clId="{FE2CC545-73ED-45BA-A32B-010A51C0AFEE}" dt="2025-03-28T12:23:59.777" v="30" actId="1076"/>
          <ac:spMkLst>
            <pc:docMk/>
            <pc:sldMk cId="0" sldId="292"/>
            <ac:spMk id="16" creationId="{5560471F-132C-DC05-DF57-C57BF5F94F99}"/>
          </ac:spMkLst>
        </pc:spChg>
        <pc:spChg chg="add mod">
          <ac:chgData name="Ashutosh Bhagat" userId="5876c27812ec6134" providerId="LiveId" clId="{FE2CC545-73ED-45BA-A32B-010A51C0AFEE}" dt="2025-03-28T12:24:24.874" v="33" actId="1076"/>
          <ac:spMkLst>
            <pc:docMk/>
            <pc:sldMk cId="0" sldId="292"/>
            <ac:spMk id="18" creationId="{D4D8C124-16E1-C21A-F489-6673FD54D4A8}"/>
          </ac:spMkLst>
        </pc:spChg>
        <pc:picChg chg="mod">
          <ac:chgData name="Ashutosh Bhagat" userId="5876c27812ec6134" providerId="LiveId" clId="{FE2CC545-73ED-45BA-A32B-010A51C0AFEE}" dt="2025-03-28T12:23:59.777" v="30" actId="1076"/>
          <ac:picMkLst>
            <pc:docMk/>
            <pc:sldMk cId="0" sldId="292"/>
            <ac:picMk id="7" creationId="{4E9B16EB-4021-3DAD-87D7-8AADDA33F175}"/>
          </ac:picMkLst>
        </pc:picChg>
        <pc:picChg chg="mod">
          <ac:chgData name="Ashutosh Bhagat" userId="5876c27812ec6134" providerId="LiveId" clId="{FE2CC545-73ED-45BA-A32B-010A51C0AFEE}" dt="2025-03-28T12:23:59.777" v="30" actId="1076"/>
          <ac:picMkLst>
            <pc:docMk/>
            <pc:sldMk cId="0" sldId="292"/>
            <ac:picMk id="9" creationId="{600553CE-6B63-17CC-854E-76FF40B12CCD}"/>
          </ac:picMkLst>
        </pc:picChg>
        <pc:picChg chg="mod">
          <ac:chgData name="Ashutosh Bhagat" userId="5876c27812ec6134" providerId="LiveId" clId="{FE2CC545-73ED-45BA-A32B-010A51C0AFEE}" dt="2025-03-28T12:23:59.777" v="30" actId="1076"/>
          <ac:picMkLst>
            <pc:docMk/>
            <pc:sldMk cId="0" sldId="292"/>
            <ac:picMk id="17" creationId="{7F1DD211-B5CE-B07E-185D-B2D660A88249}"/>
          </ac:picMkLst>
        </pc:picChg>
        <pc:cxnChg chg="mod">
          <ac:chgData name="Ashutosh Bhagat" userId="5876c27812ec6134" providerId="LiveId" clId="{FE2CC545-73ED-45BA-A32B-010A51C0AFEE}" dt="2025-03-28T12:23:59.777" v="30" actId="1076"/>
          <ac:cxnSpMkLst>
            <pc:docMk/>
            <pc:sldMk cId="0" sldId="292"/>
            <ac:cxnSpMk id="12" creationId="{3AE5AE47-CF4D-55BD-80ED-4ABE05325878}"/>
          </ac:cxnSpMkLst>
        </pc:cxnChg>
        <pc:cxnChg chg="mod">
          <ac:chgData name="Ashutosh Bhagat" userId="5876c27812ec6134" providerId="LiveId" clId="{FE2CC545-73ED-45BA-A32B-010A51C0AFEE}" dt="2025-03-28T12:23:59.777" v="30" actId="1076"/>
          <ac:cxnSpMkLst>
            <pc:docMk/>
            <pc:sldMk cId="0" sldId="292"/>
            <ac:cxnSpMk id="13" creationId="{8EE501B5-345A-EB93-5880-D723D37DD07C}"/>
          </ac:cxnSpMkLst>
        </pc:cxnChg>
      </pc:sldChg>
      <pc:sldChg chg="addSp delSp modSp mod modAnim">
        <pc:chgData name="Ashutosh Bhagat" userId="5876c27812ec6134" providerId="LiveId" clId="{FE2CC545-73ED-45BA-A32B-010A51C0AFEE}" dt="2025-03-28T12:38:08.661" v="81" actId="1076"/>
        <pc:sldMkLst>
          <pc:docMk/>
          <pc:sldMk cId="3595609449" sldId="347"/>
        </pc:sldMkLst>
        <pc:spChg chg="del mod">
          <ac:chgData name="Ashutosh Bhagat" userId="5876c27812ec6134" providerId="LiveId" clId="{FE2CC545-73ED-45BA-A32B-010A51C0AFEE}" dt="2025-03-28T12:32:31.064" v="36" actId="478"/>
          <ac:spMkLst>
            <pc:docMk/>
            <pc:sldMk cId="3595609449" sldId="347"/>
            <ac:spMk id="2" creationId="{48E43D08-7A70-8CFC-4F94-F58F70673CDC}"/>
          </ac:spMkLst>
        </pc:spChg>
        <pc:spChg chg="mod">
          <ac:chgData name="Ashutosh Bhagat" userId="5876c27812ec6134" providerId="LiveId" clId="{FE2CC545-73ED-45BA-A32B-010A51C0AFEE}" dt="2025-03-28T12:38:08.661" v="81" actId="1076"/>
          <ac:spMkLst>
            <pc:docMk/>
            <pc:sldMk cId="3595609449" sldId="347"/>
            <ac:spMk id="5" creationId="{43F6764B-21BB-C2DC-B5A1-6A2D218BFD12}"/>
          </ac:spMkLst>
        </pc:spChg>
        <pc:picChg chg="add mod ord">
          <ac:chgData name="Ashutosh Bhagat" userId="5876c27812ec6134" providerId="LiveId" clId="{FE2CC545-73ED-45BA-A32B-010A51C0AFEE}" dt="2025-03-28T12:36:39.235" v="71" actId="1076"/>
          <ac:picMkLst>
            <pc:docMk/>
            <pc:sldMk cId="3595609449" sldId="347"/>
            <ac:picMk id="3" creationId="{BED9974F-EDAB-76D5-57AE-328DD4720E9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49441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10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53140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4D797CE1-B3BC-05B3-7EFB-77E24CA99EC4}"/>
              </a:ext>
            </a:extLst>
          </p:cNvPr>
          <p:cNvPicPr preferRelativeResize="0"/>
          <p:nvPr userDrawn="1"/>
        </p:nvPicPr>
        <p:blipFill rotWithShape="1">
          <a:blip r:embed="rId14">
            <a:alphaModFix/>
          </a:blip>
          <a:srcRect/>
          <a:stretch/>
        </p:blipFill>
        <p:spPr>
          <a:xfrm>
            <a:off x="5890576" y="50164"/>
            <a:ext cx="1226897" cy="410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FDEA9A-3289-7724-A041-81BA7412446D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588173" y="44451"/>
            <a:ext cx="430886" cy="4215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E9B430-F1A6-D15F-5325-A6ECC80544A3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7448295" y="54435"/>
            <a:ext cx="606402" cy="401602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16F5E0-5700-9B75-900A-DACA5FE2B975}"/>
              </a:ext>
            </a:extLst>
          </p:cNvPr>
          <p:cNvCxnSpPr/>
          <p:nvPr userDrawn="1"/>
        </p:nvCxnSpPr>
        <p:spPr>
          <a:xfrm>
            <a:off x="7272997" y="44451"/>
            <a:ext cx="0" cy="4115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B73529-812D-C430-F6D0-F29A1FE550F2}"/>
              </a:ext>
            </a:extLst>
          </p:cNvPr>
          <p:cNvCxnSpPr/>
          <p:nvPr userDrawn="1"/>
        </p:nvCxnSpPr>
        <p:spPr>
          <a:xfrm>
            <a:off x="8328077" y="44451"/>
            <a:ext cx="0" cy="4115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52" r:id="rId3"/>
    <p:sldLayoutId id="2147483653" r:id="rId4"/>
    <p:sldLayoutId id="2147483654" r:id="rId5"/>
    <p:sldLayoutId id="2147483668" r:id="rId6"/>
    <p:sldLayoutId id="2147483669" r:id="rId7"/>
    <p:sldLayoutId id="2147483670" r:id="rId8"/>
    <p:sldLayoutId id="2147483656" r:id="rId9"/>
    <p:sldLayoutId id="2147483657" r:id="rId10"/>
    <p:sldLayoutId id="2147483659" r:id="rId11"/>
    <p:sldLayoutId id="214748367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007EE478-C686-BEE8-D55A-706CA7E747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62" r="5562"/>
          <a:stretch/>
        </p:blipFill>
        <p:spPr>
          <a:xfrm>
            <a:off x="1426" y="0"/>
            <a:ext cx="9142574" cy="5143500"/>
          </a:xfrm>
          <a:prstGeom prst="rect">
            <a:avLst/>
          </a:prstGeom>
        </p:spPr>
      </p:pic>
      <p:sp>
        <p:nvSpPr>
          <p:cNvPr id="10" name="TextShape 1">
            <a:extLst>
              <a:ext uri="{FF2B5EF4-FFF2-40B4-BE49-F238E27FC236}">
                <a16:creationId xmlns:a16="http://schemas.microsoft.com/office/drawing/2014/main" id="{813F2107-8C2D-9CA4-CD8E-ECCCD7EBECC8}"/>
              </a:ext>
            </a:extLst>
          </p:cNvPr>
          <p:cNvSpPr txBox="1"/>
          <p:nvPr/>
        </p:nvSpPr>
        <p:spPr>
          <a:xfrm>
            <a:off x="720135" y="3187198"/>
            <a:ext cx="4343491" cy="425509"/>
          </a:xfrm>
          <a:prstGeom prst="rect">
            <a:avLst/>
          </a:prstGeom>
          <a:noFill/>
          <a:ln w="0">
            <a:noFill/>
          </a:ln>
        </p:spPr>
        <p:txBody>
          <a:bodyPr lIns="68580" tIns="34290" rIns="68580" bIns="34290" anchor="b">
            <a:noAutofit/>
          </a:bodyPr>
          <a:lstStyle/>
          <a:p>
            <a:pPr algn="ctr">
              <a:lnSpc>
                <a:spcPct val="90000"/>
              </a:lnSpc>
            </a:pPr>
            <a:endParaRPr lang="en-US" sz="2500" spc="-1" dirty="0">
              <a:solidFill>
                <a:schemeClr val="bg1"/>
              </a:solidFill>
              <a:latin typeface="Calibri"/>
            </a:endParaRPr>
          </a:p>
          <a:p>
            <a:pPr algn="ctr">
              <a:lnSpc>
                <a:spcPct val="90000"/>
              </a:lnSpc>
            </a:pPr>
            <a:r>
              <a:rPr lang="en-US" sz="2500" spc="-1" dirty="0">
                <a:solidFill>
                  <a:schemeClr val="bg1"/>
                </a:solidFill>
                <a:latin typeface="Calibri"/>
              </a:rPr>
              <a:t>Team ID - CU_CP_Team_7967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60471F-132C-DC05-DF57-C57BF5F94F99}"/>
              </a:ext>
            </a:extLst>
          </p:cNvPr>
          <p:cNvSpPr/>
          <p:nvPr/>
        </p:nvSpPr>
        <p:spPr>
          <a:xfrm>
            <a:off x="743414" y="1436873"/>
            <a:ext cx="2988527" cy="87131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7F1DD211-B5CE-B07E-185D-B2D660A8824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5783" y="1767104"/>
            <a:ext cx="1050529" cy="294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9B16EB-4021-3DAD-87D7-8AADDA33F1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2197" y="1639324"/>
            <a:ext cx="485958" cy="4754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0553CE-6B63-17CC-854E-76FF40B12C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5014" y="1715780"/>
            <a:ext cx="599270" cy="39687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AE5AE47-CF4D-55BD-80ED-4ABE05325878}"/>
              </a:ext>
            </a:extLst>
          </p:cNvPr>
          <p:cNvCxnSpPr/>
          <p:nvPr/>
        </p:nvCxnSpPr>
        <p:spPr>
          <a:xfrm>
            <a:off x="1984914" y="1655590"/>
            <a:ext cx="0" cy="4754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EE501B5-345A-EB93-5880-D723D37DD07C}"/>
              </a:ext>
            </a:extLst>
          </p:cNvPr>
          <p:cNvCxnSpPr/>
          <p:nvPr/>
        </p:nvCxnSpPr>
        <p:spPr>
          <a:xfrm>
            <a:off x="2891880" y="1661059"/>
            <a:ext cx="0" cy="4754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E88EE61-2242-CA77-5668-E4432A881B62}"/>
              </a:ext>
            </a:extLst>
          </p:cNvPr>
          <p:cNvSpPr txBox="1"/>
          <p:nvPr/>
        </p:nvSpPr>
        <p:spPr>
          <a:xfrm>
            <a:off x="5353235" y="3389174"/>
            <a:ext cx="35244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Hinal </a:t>
            </a:r>
            <a:r>
              <a:rPr lang="en-IN" sz="1600" dirty="0" err="1">
                <a:solidFill>
                  <a:schemeClr val="bg1"/>
                </a:solidFill>
              </a:rPr>
              <a:t>Bendbar</a:t>
            </a:r>
            <a:endParaRPr lang="en-IN" sz="1600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Ashutosh Bhagat</a:t>
            </a:r>
          </a:p>
          <a:p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D8C124-16E1-C21A-F489-6673FD54D4A8}"/>
              </a:ext>
            </a:extLst>
          </p:cNvPr>
          <p:cNvSpPr txBox="1"/>
          <p:nvPr/>
        </p:nvSpPr>
        <p:spPr>
          <a:xfrm>
            <a:off x="605880" y="2426992"/>
            <a:ext cx="457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400" b="1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DataLens</a:t>
            </a:r>
            <a:r>
              <a:rPr lang="en-IN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Interactive </a:t>
            </a:r>
          </a:p>
          <a:p>
            <a:pPr algn="ctr"/>
            <a:r>
              <a:rPr lang="en-IN" sz="24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Government Data Visualization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B371653C-5A59-55AF-7592-1B7D2CA0BEA9}"/>
              </a:ext>
            </a:extLst>
          </p:cNvPr>
          <p:cNvSpPr txBox="1"/>
          <p:nvPr/>
        </p:nvSpPr>
        <p:spPr>
          <a:xfrm>
            <a:off x="3166669" y="2193074"/>
            <a:ext cx="2810662" cy="46645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5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Thank you...!</a:t>
            </a:r>
          </a:p>
        </p:txBody>
      </p:sp>
    </p:spTree>
    <p:extLst>
      <p:ext uri="{BB962C8B-B14F-4D97-AF65-F5344CB8AC3E}">
        <p14:creationId xmlns:p14="http://schemas.microsoft.com/office/powerpoint/2010/main" val="3257701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364822" y="867160"/>
            <a:ext cx="3009530" cy="214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600" b="1">
                <a:solidFill>
                  <a:srgbClr val="213163"/>
                </a:solidFill>
              </a:rPr>
              <a:t>Project Objectives</a:t>
            </a:r>
            <a:endParaRPr sz="16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6ACA23-A691-BBFF-54D8-448548EFD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375" y="1228377"/>
            <a:ext cx="3194940" cy="3194940"/>
          </a:xfrm>
          <a:prstGeom prst="rect">
            <a:avLst/>
          </a:prstGeom>
        </p:spPr>
      </p:pic>
      <p:sp>
        <p:nvSpPr>
          <p:cNvPr id="6" name="Google Shape;62;g5fab984687_2_0">
            <a:extLst>
              <a:ext uri="{FF2B5EF4-FFF2-40B4-BE49-F238E27FC236}">
                <a16:creationId xmlns:a16="http://schemas.microsoft.com/office/drawing/2014/main" id="{2C2DB4A5-624B-CADA-0A3F-8AADD412BC0C}"/>
              </a:ext>
            </a:extLst>
          </p:cNvPr>
          <p:cNvSpPr txBox="1">
            <a:spLocks/>
          </p:cNvSpPr>
          <p:nvPr/>
        </p:nvSpPr>
        <p:spPr>
          <a:xfrm>
            <a:off x="364822" y="1365005"/>
            <a:ext cx="2901324" cy="2771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Problem Statement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Project Overview – Introduction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End Users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Wow Factor in Project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Modelling/Block Diagram/Flow of Project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Result/outcomes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Conclusion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r>
              <a:rPr lang="en-US" dirty="0"/>
              <a:t>Future Perspective</a:t>
            </a:r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/>
          </a:p>
          <a:p>
            <a:pPr marL="182880" indent="-182880">
              <a:buFont typeface="Arial" panose="020B0604020202020204" pitchFamily="34" charset="0"/>
              <a:buChar char="•"/>
            </a:pP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0" y="445025"/>
            <a:ext cx="8520600" cy="572700"/>
          </a:xfrm>
        </p:spPr>
        <p:txBody>
          <a:bodyPr/>
          <a:lstStyle/>
          <a:p>
            <a:r>
              <a:rPr lang="en-IN" sz="2800" dirty="0">
                <a:solidFill>
                  <a:srgbClr val="002060"/>
                </a:solidFill>
              </a:rPr>
              <a:t>Problem Statement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626AC9-F9D0-C508-7437-F7A18A6E513C}"/>
              </a:ext>
            </a:extLst>
          </p:cNvPr>
          <p:cNvSpPr txBox="1"/>
          <p:nvPr/>
        </p:nvSpPr>
        <p:spPr>
          <a:xfrm>
            <a:off x="155850" y="1217751"/>
            <a:ext cx="874526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India’s government datasets across sectors like agriculture, education, and finance offer valuable insights for decision-making. However, the raw data is often complex and difficult to interpret. Without effective data visualization, it becomes challenging to transform this data into clear, actionable insights, hindering informed decision-making and impactful solutions.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60799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Project overview - 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3781B5-0C60-80A7-BA2E-CFC47F5DBE1F}"/>
              </a:ext>
            </a:extLst>
          </p:cNvPr>
          <p:cNvSpPr txBox="1"/>
          <p:nvPr/>
        </p:nvSpPr>
        <p:spPr>
          <a:xfrm>
            <a:off x="154983" y="1193369"/>
            <a:ext cx="860325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dirty="0"/>
              <a:t>Our project aims to bridge this gap by: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 Transforming raw government data into interactive visualizations.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 Developing a user-friendly dashboard with changeable parameters.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 Enhancing data accessibility for policymakers, researchers, and the public.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 Utilizing various graph types(bar charts, pie charts, heatmaps, etc.) to improve data driven insights.</a:t>
            </a:r>
          </a:p>
          <a:p>
            <a:pPr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64415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>
                <a:solidFill>
                  <a:srgbClr val="002060"/>
                </a:solidFill>
              </a:rPr>
              <a:t>End User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C26F15-8623-4AC8-BF8B-88A3571930E8}"/>
              </a:ext>
            </a:extLst>
          </p:cNvPr>
          <p:cNvSpPr txBox="1"/>
          <p:nvPr/>
        </p:nvSpPr>
        <p:spPr>
          <a:xfrm>
            <a:off x="395207" y="1121569"/>
            <a:ext cx="8121112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dirty="0"/>
              <a:t>The primary beneficiaries of our project include:</a:t>
            </a:r>
          </a:p>
          <a:p>
            <a:pPr>
              <a:buNone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Government Agencies</a:t>
            </a:r>
            <a:r>
              <a:rPr lang="en-US" sz="2000" dirty="0"/>
              <a:t> – for policy formulation and impact assessment.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Researchers &amp; Data Analysts</a:t>
            </a:r>
            <a:r>
              <a:rPr lang="en-US" sz="2000" dirty="0"/>
              <a:t> – for conducting data-driven studies.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Public &amp; Media</a:t>
            </a:r>
            <a:r>
              <a:rPr lang="en-US" sz="2000" dirty="0"/>
              <a:t> – for understanding trends and government initiatives.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Startups &amp; Businesses</a:t>
            </a:r>
            <a:r>
              <a:rPr lang="en-US" sz="2000" dirty="0"/>
              <a:t> – To identify market trends, government incentives, and investment opportunities</a:t>
            </a:r>
            <a:r>
              <a:rPr lang="en-US" sz="2800" dirty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19326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BED9974F-EDAB-76D5-57AE-328DD4720E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2754" y="463639"/>
            <a:ext cx="8228168" cy="462834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9" y="-57546"/>
            <a:ext cx="8520600" cy="572700"/>
          </a:xfrm>
        </p:spPr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Project Demo</a:t>
            </a:r>
          </a:p>
        </p:txBody>
      </p:sp>
    </p:spTree>
    <p:extLst>
      <p:ext uri="{BB962C8B-B14F-4D97-AF65-F5344CB8AC3E}">
        <p14:creationId xmlns:p14="http://schemas.microsoft.com/office/powerpoint/2010/main" val="3595609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6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Result / Outcomes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E43D08-7A70-8CFC-4F94-F58F70673CDC}"/>
              </a:ext>
            </a:extLst>
          </p:cNvPr>
          <p:cNvSpPr txBox="1"/>
          <p:nvPr/>
        </p:nvSpPr>
        <p:spPr>
          <a:xfrm>
            <a:off x="311700" y="1107678"/>
            <a:ext cx="818521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Enhanced Data Interpretation</a:t>
            </a:r>
            <a:r>
              <a:rPr lang="en-US" sz="2000" dirty="0"/>
              <a:t>: Visual representations provide clearer insights.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Better Decision-Making</a:t>
            </a:r>
            <a:r>
              <a:rPr lang="en-US" sz="2000" dirty="0"/>
              <a:t>: Policymakers can leverage data for more informed policies.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Impactful Research &amp; Analysis</a:t>
            </a:r>
            <a:r>
              <a:rPr lang="en-US" sz="2000" dirty="0"/>
              <a:t>: Researchers gain easy access to structured government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Public Awareness</a:t>
            </a:r>
            <a:r>
              <a:rPr lang="en-US" sz="2000" dirty="0"/>
              <a:t>: Engaging visualizations help citizens understand key government initiatives</a:t>
            </a:r>
            <a:r>
              <a:rPr lang="en-US" sz="2400" dirty="0"/>
              <a:t>.</a:t>
            </a:r>
          </a:p>
          <a:p>
            <a:r>
              <a:rPr lang="en-IN" sz="1800" b="0" i="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endParaRPr lang="en-IN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077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6764B-21BB-C2DC-B5A1-6A2D218B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>
                <a:solidFill>
                  <a:srgbClr val="002060"/>
                </a:solidFill>
              </a:rPr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318DCC-EFA6-8A17-2CD4-ECA40E711F20}"/>
              </a:ext>
            </a:extLst>
          </p:cNvPr>
          <p:cNvSpPr txBox="1"/>
          <p:nvPr/>
        </p:nvSpPr>
        <p:spPr>
          <a:xfrm>
            <a:off x="418454" y="1017725"/>
            <a:ext cx="7919634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Our project showcases how data visualization can unlock the potential of government datasets. By making complex data accessible, interactive, and actionable, we empower decision-makers, researchers, and the public to leverage information for better governance and societal impact.</a:t>
            </a:r>
          </a:p>
          <a:p>
            <a:endParaRPr lang="en-US" sz="2000" dirty="0"/>
          </a:p>
          <a:p>
            <a:r>
              <a:rPr lang="en-US" sz="2000" dirty="0"/>
              <a:t>The advanced visualizations which we have added will improve comparative analysis, highlight key patterns, and make complex data more digestible for all stakeholders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388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A8EAFC-3A57-AD7E-8CB9-F8A9F0B4D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3EABD15-8138-43E4-DD67-E9ECE24A5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400" dirty="0">
                <a:solidFill>
                  <a:srgbClr val="002060"/>
                </a:solidFill>
              </a:rPr>
              <a:t>Future Perspective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D21DF-3518-0939-31B9-673CDB98ECDD}"/>
              </a:ext>
            </a:extLst>
          </p:cNvPr>
          <p:cNvSpPr txBox="1"/>
          <p:nvPr/>
        </p:nvSpPr>
        <p:spPr>
          <a:xfrm>
            <a:off x="311699" y="1197529"/>
            <a:ext cx="7801663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dirty="0"/>
              <a:t>Moving forward, we aim to:</a:t>
            </a:r>
          </a:p>
          <a:p>
            <a:pPr>
              <a:buNone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Integrate </a:t>
            </a:r>
            <a:r>
              <a:rPr lang="en-US" sz="2000" b="1" dirty="0"/>
              <a:t>Machine Learning &amp; Predictive Analytics</a:t>
            </a:r>
            <a:r>
              <a:rPr lang="en-US" sz="2000" dirty="0"/>
              <a:t> for trend forecasting.</a:t>
            </a:r>
          </a:p>
          <a:p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Expand </a:t>
            </a:r>
            <a:r>
              <a:rPr lang="en-US" sz="2000" b="1" dirty="0"/>
              <a:t>real-time data updates</a:t>
            </a:r>
            <a:r>
              <a:rPr lang="en-US" sz="2000" dirty="0"/>
              <a:t> for more dynamic insights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369640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Props1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387</Words>
  <Application>Microsoft Office PowerPoint</Application>
  <PresentationFormat>On-screen Show (16:9)</PresentationFormat>
  <Paragraphs>53</Paragraphs>
  <Slides>10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Times New Roman</vt:lpstr>
      <vt:lpstr>Simple Light</vt:lpstr>
      <vt:lpstr>PowerPoint Presentation</vt:lpstr>
      <vt:lpstr>Project Objectives</vt:lpstr>
      <vt:lpstr>Problem Statement</vt:lpstr>
      <vt:lpstr>Project overview - Introduction</vt:lpstr>
      <vt:lpstr>End User</vt:lpstr>
      <vt:lpstr>Project Demo</vt:lpstr>
      <vt:lpstr>Result / Outcomes</vt:lpstr>
      <vt:lpstr>Conclusion</vt:lpstr>
      <vt:lpstr>Future Perspective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Ashutosh Bhagat</cp:lastModifiedBy>
  <cp:revision>13</cp:revision>
  <dcterms:modified xsi:type="dcterms:W3CDTF">2025-03-28T12:38:08Z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